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73" r:id="rId5"/>
    <p:sldId id="259" r:id="rId6"/>
    <p:sldId id="260" r:id="rId7"/>
    <p:sldId id="262" r:id="rId8"/>
    <p:sldId id="274" r:id="rId9"/>
    <p:sldId id="275" r:id="rId10"/>
    <p:sldId id="263" r:id="rId11"/>
    <p:sldId id="264" r:id="rId12"/>
    <p:sldId id="265" r:id="rId13"/>
    <p:sldId id="266" r:id="rId14"/>
    <p:sldId id="267" r:id="rId15"/>
    <p:sldId id="268" r:id="rId16"/>
    <p:sldId id="269" r:id="rId17"/>
    <p:sldId id="270" r:id="rId18"/>
    <p:sldId id="271" r:id="rId19"/>
    <p:sldId id="27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C4BFD840-CD6D-46E9-90BC-F9C573EEBEC2}" type="datetimeFigureOut">
              <a:rPr lang="en-US" smtClean="0"/>
              <a:pPr/>
              <a:t>15-Jan-15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1A2B59AE-C86A-4A27-B2A4-3AB0829004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BFD840-CD6D-46E9-90BC-F9C573EEBEC2}" type="datetimeFigureOut">
              <a:rPr lang="en-US" smtClean="0"/>
              <a:pPr/>
              <a:t>15-Jan-15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2B59AE-C86A-4A27-B2A4-3AB0829004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4BFD840-CD6D-46E9-90BC-F9C573EEBEC2}" type="datetimeFigureOut">
              <a:rPr lang="en-US" smtClean="0"/>
              <a:pPr/>
              <a:t>15-Jan-15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2B59AE-C86A-4A27-B2A4-3AB0829004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4BFD840-CD6D-46E9-90BC-F9C573EEBEC2}" type="datetimeFigureOut">
              <a:rPr lang="en-US" smtClean="0"/>
              <a:pPr/>
              <a:t>15-Jan-15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1A2B59AE-C86A-4A27-B2A4-3AB0829004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C4BFD840-CD6D-46E9-90BC-F9C573EEBEC2}" type="datetimeFigureOut">
              <a:rPr lang="en-US" smtClean="0"/>
              <a:pPr/>
              <a:t>15-Jan-15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1A2B59AE-C86A-4A27-B2A4-3AB08290043F}"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C4BFD840-CD6D-46E9-90BC-F9C573EEBEC2}" type="datetimeFigureOut">
              <a:rPr lang="en-US" smtClean="0"/>
              <a:pPr/>
              <a:t>15-Jan-15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1A2B59AE-C86A-4A27-B2A4-3AB0829004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C4BFD840-CD6D-46E9-90BC-F9C573EEBEC2}" type="datetimeFigureOut">
              <a:rPr lang="en-US" smtClean="0"/>
              <a:pPr/>
              <a:t>15-Jan-15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1A2B59AE-C86A-4A27-B2A4-3AB08290043F}"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4BFD840-CD6D-46E9-90BC-F9C573EEBEC2}" type="datetimeFigureOut">
              <a:rPr lang="en-US" smtClean="0"/>
              <a:pPr/>
              <a:t>15-Jan-15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2B59AE-C86A-4A27-B2A4-3AB0829004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4BFD840-CD6D-46E9-90BC-F9C573EEBEC2}" type="datetimeFigureOut">
              <a:rPr lang="en-US" smtClean="0"/>
              <a:pPr/>
              <a:t>15-Jan-15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2B59AE-C86A-4A27-B2A4-3AB0829004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C4BFD840-CD6D-46E9-90BC-F9C573EEBEC2}" type="datetimeFigureOut">
              <a:rPr lang="en-US" smtClean="0"/>
              <a:pPr/>
              <a:t>15-Jan-15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2B59AE-C86A-4A27-B2A4-3AB0829004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C4BFD840-CD6D-46E9-90BC-F9C573EEBEC2}" type="datetimeFigureOut">
              <a:rPr lang="en-US" smtClean="0"/>
              <a:pPr/>
              <a:t>15-Jan-15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1A2B59AE-C86A-4A27-B2A4-3AB08290043F}"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4BFD840-CD6D-46E9-90BC-F9C573EEBEC2}" type="datetimeFigureOut">
              <a:rPr lang="en-US" smtClean="0"/>
              <a:pPr/>
              <a:t>15-Jan-15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A2B59AE-C86A-4A27-B2A4-3AB08290043F}"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457200"/>
            <a:ext cx="8839200" cy="1470025"/>
          </a:xfrm>
        </p:spPr>
        <p:txBody>
          <a:bodyPr anchor="ctr">
            <a:noAutofit/>
          </a:bodyPr>
          <a:lstStyle/>
          <a:p>
            <a:pPr algn="ctr"/>
            <a:r>
              <a:rPr lang="en-US" sz="5850" dirty="0" smtClean="0">
                <a:solidFill>
                  <a:srgbClr val="FFFF00"/>
                </a:solidFill>
                <a:latin typeface="Colonna MT" pitchFamily="82" charset="0"/>
              </a:rPr>
              <a:t>SOCIAL COGNITIVE THEORY</a:t>
            </a:r>
            <a:endParaRPr lang="en-US" sz="5850" dirty="0">
              <a:solidFill>
                <a:srgbClr val="FFFF00"/>
              </a:solidFill>
              <a:latin typeface="Colonna MT" pitchFamily="82" charset="0"/>
            </a:endParaRPr>
          </a:p>
        </p:txBody>
      </p:sp>
      <p:sp>
        <p:nvSpPr>
          <p:cNvPr id="3" name="Subtitle 2"/>
          <p:cNvSpPr>
            <a:spLocks noGrp="1"/>
          </p:cNvSpPr>
          <p:nvPr>
            <p:ph type="subTitle" idx="1"/>
          </p:nvPr>
        </p:nvSpPr>
        <p:spPr>
          <a:xfrm>
            <a:off x="762000" y="2514600"/>
            <a:ext cx="7391400" cy="2743200"/>
          </a:xfrm>
        </p:spPr>
        <p:txBody>
          <a:bodyPr>
            <a:noAutofit/>
          </a:bodyPr>
          <a:lstStyle/>
          <a:p>
            <a:pPr algn="ctr"/>
            <a:endParaRPr lang="en-US" sz="3600" dirty="0">
              <a:solidFill>
                <a:schemeClr val="tx1"/>
              </a:solidFill>
              <a:latin typeface="Colonna MT" pitchFamily="82" charset="0"/>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a:t>
            </a:r>
            <a:endParaRPr lang="en-US" dirty="0"/>
          </a:p>
        </p:txBody>
      </p:sp>
      <p:sp>
        <p:nvSpPr>
          <p:cNvPr id="3" name="Content Placeholder 2"/>
          <p:cNvSpPr>
            <a:spLocks noGrp="1"/>
          </p:cNvSpPr>
          <p:nvPr>
            <p:ph idx="1"/>
          </p:nvPr>
        </p:nvSpPr>
        <p:spPr/>
        <p:txBody>
          <a:bodyPr>
            <a:normAutofit fontScale="85000" lnSpcReduction="20000"/>
          </a:bodyPr>
          <a:lstStyle/>
          <a:p>
            <a:pPr algn="just"/>
            <a:r>
              <a:rPr lang="en-US" dirty="0" smtClean="0"/>
              <a:t>The participants for the experiment were 36 boys and 36 girls enrolled at the Stanford University Nursery School. The children ranged in age between 3 and almost 6 years, and the average participant age was 4 years  4 months.</a:t>
            </a:r>
          </a:p>
          <a:p>
            <a:pPr algn="just"/>
            <a:r>
              <a:rPr lang="en-US" dirty="0" smtClean="0"/>
              <a:t>There were a total of eight experimental  group. Out of these participants 24 were assigned to a control group that received no treatment. The rest of the children were then divided into two groups of 24 participant each. One of the experimental group was then exposed to aggressive models, while the other 24 children were expose to non-aggressive models.</a:t>
            </a:r>
            <a:endParaRPr lang="en-US" dirty="0"/>
          </a:p>
        </p:txBody>
      </p:sp>
    </p:spTree>
  </p:cSld>
  <p:clrMapOvr>
    <a:masterClrMapping/>
  </p:clrMapOvr>
  <p:transition>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93837"/>
            <a:ext cx="8229600" cy="4525963"/>
          </a:xfrm>
        </p:spPr>
        <p:txBody>
          <a:bodyPr>
            <a:normAutofit fontScale="92500" lnSpcReduction="10000"/>
          </a:bodyPr>
          <a:lstStyle/>
          <a:p>
            <a:pPr algn="just"/>
            <a:r>
              <a:rPr lang="en-US" dirty="0" smtClean="0"/>
              <a:t>Finally, these groups were divided again into groups of boys and girls. Each of these groups was then divided so that half of the participants were exposed to a same-sex adult model and the other half was exposed to an opposite-sex adult model.</a:t>
            </a:r>
          </a:p>
          <a:p>
            <a:pPr algn="just"/>
            <a:r>
              <a:rPr lang="en-US" dirty="0" smtClean="0"/>
              <a:t>Before conducting the experiment, </a:t>
            </a:r>
            <a:r>
              <a:rPr lang="en-US" dirty="0" err="1" smtClean="0"/>
              <a:t>Bandura</a:t>
            </a:r>
            <a:r>
              <a:rPr lang="en-US" dirty="0" smtClean="0"/>
              <a:t> also assessed the children’s existing level of aggression. Groups were then matched equally so that they had an average level of aggression.  </a:t>
            </a:r>
            <a:endParaRPr lang="en-US" dirty="0"/>
          </a:p>
        </p:txBody>
      </p:sp>
    </p:spTree>
  </p:cSld>
  <p:clrMapOvr>
    <a:masterClrMapping/>
  </p:clrMapOvr>
  <p:transition>
    <p:strips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Children exposed to the violent model tended to imitate the exact behavior they had observed when the adult was no longer present.</a:t>
            </a:r>
          </a:p>
          <a:p>
            <a:pPr algn="just"/>
            <a:r>
              <a:rPr lang="en-US" dirty="0" err="1" smtClean="0"/>
              <a:t>Bandura</a:t>
            </a:r>
            <a:r>
              <a:rPr lang="en-US" dirty="0" smtClean="0"/>
              <a:t> and his colleagues had also predicted that children in the non- aggressive group would behave less aggressively than those in the control group.</a:t>
            </a:r>
          </a:p>
          <a:p>
            <a:pPr algn="just"/>
            <a:r>
              <a:rPr lang="en-US" dirty="0" smtClean="0"/>
              <a:t>The researchers were also correct in their prediction that boys would behave more aggressively than girls. Boys engaged in more than twice as many acts of aggression than the girls.  </a:t>
            </a:r>
            <a:endParaRPr lang="en-US" dirty="0"/>
          </a:p>
        </p:txBody>
      </p:sp>
    </p:spTree>
  </p:cSld>
  <p:clrMapOvr>
    <a:masterClrMapping/>
  </p:clrMapOvr>
  <p:transition>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endParaRPr lang="en-MY" dirty="0"/>
          </a:p>
        </p:txBody>
      </p:sp>
      <p:sp>
        <p:nvSpPr>
          <p:cNvPr id="3" name="Content Placeholder 2"/>
          <p:cNvSpPr>
            <a:spLocks noGrp="1"/>
          </p:cNvSpPr>
          <p:nvPr>
            <p:ph idx="1"/>
          </p:nvPr>
        </p:nvSpPr>
        <p:spPr/>
        <p:txBody>
          <a:bodyPr>
            <a:normAutofit lnSpcReduction="10000"/>
          </a:bodyPr>
          <a:lstStyle/>
          <a:p>
            <a:pPr algn="just"/>
            <a:r>
              <a:rPr lang="en-US" dirty="0" smtClean="0"/>
              <a:t>Boys who observed an adult male behaving violently were more influenced than those who had observed a female model </a:t>
            </a:r>
            <a:r>
              <a:rPr lang="en-US" dirty="0" err="1" smtClean="0"/>
              <a:t>behaviour</a:t>
            </a:r>
            <a:r>
              <a:rPr lang="en-US" dirty="0" smtClean="0"/>
              <a:t> aggressively.</a:t>
            </a:r>
          </a:p>
          <a:p>
            <a:pPr algn="just"/>
            <a:r>
              <a:rPr lang="en-US" dirty="0" smtClean="0"/>
              <a:t>Interestingly, the experimenters found in the same-sex aggressive groups, boys were more likely to imitate physical acts of violence while girls were more likely to imitate verbal aggression.</a:t>
            </a:r>
            <a:endParaRPr lang="en-MY" dirty="0"/>
          </a:p>
        </p:txBody>
      </p:sp>
    </p:spTree>
    <p:extLst>
      <p:ext uri="{BB962C8B-B14F-4D97-AF65-F5344CB8AC3E}">
        <p14:creationId xmlns:p14="http://schemas.microsoft.com/office/powerpoint/2010/main" xmlns="" val="2070910024"/>
      </p:ext>
    </p:extLst>
  </p:cSld>
  <p:clrMapOvr>
    <a:masterClrMapping/>
  </p:clrMapOvr>
  <p:transition>
    <p:circl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Bobo</a:t>
            </a:r>
            <a:r>
              <a:rPr lang="en-US" dirty="0" smtClean="0"/>
              <a:t> Doll</a:t>
            </a:r>
            <a:endParaRPr lang="en-MY" dirty="0"/>
          </a:p>
        </p:txBody>
      </p:sp>
      <p:sp>
        <p:nvSpPr>
          <p:cNvPr id="3" name="Content Placeholder 2"/>
          <p:cNvSpPr>
            <a:spLocks noGrp="1"/>
          </p:cNvSpPr>
          <p:nvPr>
            <p:ph idx="1"/>
          </p:nvPr>
        </p:nvSpPr>
        <p:spPr/>
        <p:txBody>
          <a:bodyPr>
            <a:normAutofit fontScale="92500" lnSpcReduction="10000"/>
          </a:bodyPr>
          <a:lstStyle/>
          <a:p>
            <a:pPr algn="just"/>
            <a:r>
              <a:rPr lang="en-US" dirty="0" smtClean="0"/>
              <a:t>Bandura and his colleagues believed that the experiment demonstrates how specific </a:t>
            </a:r>
            <a:r>
              <a:rPr lang="en-US" dirty="0" err="1" smtClean="0"/>
              <a:t>behaviours</a:t>
            </a:r>
            <a:r>
              <a:rPr lang="en-US" dirty="0" smtClean="0"/>
              <a:t> can be learned through observation and imitation.</a:t>
            </a:r>
          </a:p>
          <a:p>
            <a:pPr algn="just"/>
            <a:r>
              <a:rPr lang="en-US" dirty="0" smtClean="0"/>
              <a:t>In a follow-up study conducted in 1965, Bandura found that children were more likely to imitate aggressive </a:t>
            </a:r>
            <a:r>
              <a:rPr lang="en-US" dirty="0" err="1" smtClean="0"/>
              <a:t>behaviour</a:t>
            </a:r>
            <a:r>
              <a:rPr lang="en-US" dirty="0" smtClean="0"/>
              <a:t> if the adult model was rewarded for his or her actions.</a:t>
            </a:r>
          </a:p>
          <a:p>
            <a:pPr algn="just"/>
            <a:r>
              <a:rPr lang="en-US" dirty="0" smtClean="0"/>
              <a:t>They were far less likely to imitate if they saw the adult model being punished or reprimanded for their hostile </a:t>
            </a:r>
            <a:r>
              <a:rPr lang="en-US" dirty="0" err="1" smtClean="0"/>
              <a:t>behaviour</a:t>
            </a:r>
            <a:r>
              <a:rPr lang="en-US" dirty="0" smtClean="0"/>
              <a:t>.</a:t>
            </a:r>
            <a:endParaRPr lang="en-MY" dirty="0"/>
          </a:p>
        </p:txBody>
      </p:sp>
    </p:spTree>
    <p:extLst>
      <p:ext uri="{BB962C8B-B14F-4D97-AF65-F5344CB8AC3E}">
        <p14:creationId xmlns:p14="http://schemas.microsoft.com/office/powerpoint/2010/main" xmlns="" val="2910609552"/>
      </p:ext>
    </p:extLst>
  </p:cSld>
  <p:clrMapOvr>
    <a:masterClrMapping/>
  </p:clrMapOvr>
  <p:transition>
    <p:diamon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93837"/>
            <a:ext cx="8229600" cy="4525963"/>
          </a:xfrm>
        </p:spPr>
        <p:txBody>
          <a:bodyPr/>
          <a:lstStyle/>
          <a:p>
            <a:pPr algn="just"/>
            <a:r>
              <a:rPr lang="en-US" dirty="0" smtClean="0"/>
              <a:t>Several studies involving television commercials and videos containing violent scenes have supported this theory of modeling.</a:t>
            </a:r>
          </a:p>
          <a:p>
            <a:pPr algn="just"/>
            <a:r>
              <a:rPr lang="en-US" dirty="0" smtClean="0"/>
              <a:t>Albert Bandura believed television was a source of </a:t>
            </a:r>
            <a:r>
              <a:rPr lang="en-US" dirty="0" err="1" smtClean="0"/>
              <a:t>behaviour</a:t>
            </a:r>
            <a:r>
              <a:rPr lang="en-US" dirty="0" smtClean="0"/>
              <a:t> modeling.</a:t>
            </a:r>
          </a:p>
          <a:p>
            <a:endParaRPr lang="en-MY" dirty="0"/>
          </a:p>
        </p:txBody>
      </p:sp>
    </p:spTree>
    <p:extLst>
      <p:ext uri="{BB962C8B-B14F-4D97-AF65-F5344CB8AC3E}">
        <p14:creationId xmlns:p14="http://schemas.microsoft.com/office/powerpoint/2010/main" xmlns="" val="1685407397"/>
      </p:ext>
    </p:extLst>
  </p:cSld>
  <p:clrMapOvr>
    <a:masterClrMapping/>
  </p:clrMapOvr>
  <p:transition>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Can A Teacher Use This Theory In The Classroom?</a:t>
            </a:r>
            <a:endParaRPr lang="en-MY" dirty="0"/>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algn="just"/>
            <a:r>
              <a:rPr lang="en-US" dirty="0" smtClean="0"/>
              <a:t>A teacher can incorporate this theory in teaching children how to appropriately have a conversation.</a:t>
            </a:r>
          </a:p>
          <a:p>
            <a:pPr algn="just"/>
            <a:r>
              <a:rPr lang="en-US" dirty="0" smtClean="0"/>
              <a:t>Often children do not understand that a conversation is a two way street. They need to learn that you must be patient and listen to others every now and then. A teacher can show a child this by telling children that there is no talking when teacher is talking, or that you must raise your hand when you have something to say.</a:t>
            </a:r>
          </a:p>
          <a:p>
            <a:pPr algn="just"/>
            <a:r>
              <a:rPr lang="en-US" dirty="0" smtClean="0"/>
              <a:t>Through classroom interaction with the teacher and other students a child will learn :</a:t>
            </a:r>
          </a:p>
          <a:p>
            <a:pPr algn="just">
              <a:buFontTx/>
              <a:buChar char="-"/>
            </a:pPr>
            <a:r>
              <a:rPr lang="en-US" dirty="0" smtClean="0"/>
              <a:t>To stay on topic</a:t>
            </a:r>
          </a:p>
          <a:p>
            <a:pPr algn="just">
              <a:buFontTx/>
              <a:buChar char="-"/>
            </a:pPr>
            <a:r>
              <a:rPr lang="en-US" dirty="0" smtClean="0"/>
              <a:t>Make appropriate comments during the conversation</a:t>
            </a:r>
          </a:p>
          <a:p>
            <a:pPr algn="just">
              <a:buFontTx/>
              <a:buChar char="-"/>
            </a:pPr>
            <a:r>
              <a:rPr lang="en-US" dirty="0" smtClean="0"/>
              <a:t>Understand how to initiate, maintain, and end a conversation.</a:t>
            </a:r>
            <a:endParaRPr lang="en-MY" dirty="0"/>
          </a:p>
        </p:txBody>
      </p:sp>
    </p:spTree>
    <p:extLst>
      <p:ext uri="{BB962C8B-B14F-4D97-AF65-F5344CB8AC3E}">
        <p14:creationId xmlns:p14="http://schemas.microsoft.com/office/powerpoint/2010/main" xmlns="" val="1146251374"/>
      </p:ext>
    </p:extLst>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5181600"/>
          </a:xfrm>
        </p:spPr>
        <p:txBody>
          <a:bodyPr>
            <a:normAutofit lnSpcReduction="10000"/>
          </a:bodyPr>
          <a:lstStyle/>
          <a:p>
            <a:pPr algn="just"/>
            <a:r>
              <a:rPr lang="en-US" dirty="0" smtClean="0"/>
              <a:t>There can be many forms of non-verbal communication in the classroom.</a:t>
            </a:r>
          </a:p>
          <a:p>
            <a:pPr algn="just"/>
            <a:r>
              <a:rPr lang="en-US" dirty="0" smtClean="0"/>
              <a:t>Students can learn from their teachers and peers that certain symbols mean certain things. For example : thumbs up means “ good job”, and holding two fingers up in the air may be the teacher symbols for “quiet”.</a:t>
            </a:r>
          </a:p>
          <a:p>
            <a:pPr algn="just"/>
            <a:r>
              <a:rPr lang="en-US" dirty="0" smtClean="0"/>
              <a:t>Students learn that stress, intonation, body movements, personal space issues, and eye-contact are all part on non-verbal communication.</a:t>
            </a:r>
            <a:endParaRPr lang="en-MY" dirty="0"/>
          </a:p>
        </p:txBody>
      </p:sp>
    </p:spTree>
    <p:extLst>
      <p:ext uri="{BB962C8B-B14F-4D97-AF65-F5344CB8AC3E}">
        <p14:creationId xmlns:p14="http://schemas.microsoft.com/office/powerpoint/2010/main" xmlns="" val="3800776258"/>
      </p:ext>
    </p:extLst>
  </p:cSld>
  <p:clrMapOvr>
    <a:masterClrMapping/>
  </p:clrMapOvr>
  <p:transition>
    <p:wheel spokes="8"/>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Can A Technology Be Used In This Theory?</a:t>
            </a:r>
            <a:endParaRPr lang="en-MY" dirty="0"/>
          </a:p>
        </p:txBody>
      </p:sp>
      <p:sp>
        <p:nvSpPr>
          <p:cNvPr id="3" name="Content Placeholder 2"/>
          <p:cNvSpPr>
            <a:spLocks noGrp="1"/>
          </p:cNvSpPr>
          <p:nvPr>
            <p:ph idx="1"/>
          </p:nvPr>
        </p:nvSpPr>
        <p:spPr/>
        <p:txBody>
          <a:bodyPr>
            <a:normAutofit fontScale="77500" lnSpcReduction="20000"/>
          </a:bodyPr>
          <a:lstStyle/>
          <a:p>
            <a:r>
              <a:rPr lang="en-US" dirty="0" smtClean="0"/>
              <a:t>Teachers can apply this theory using technology by having students watch interactive videos. For example, shows like Dora the Explorer, Blues Clues and Elmo are great with involving their viewers in their lessons and adventures. They do this by creating a problem and then asking a question on how to solve it, and then pause for a few seconds so that the children watching their show can answer themselves before they say the answer.</a:t>
            </a:r>
          </a:p>
          <a:p>
            <a:r>
              <a:rPr lang="en-US" dirty="0" smtClean="0"/>
              <a:t>Another way teachers can involve technology is by having children watch a step by step how to video. For example, they can observe how to create a paper flower and then after watching the video create one themselves using the information that was provided for them on the video.</a:t>
            </a:r>
            <a:endParaRPr lang="en-MY" dirty="0"/>
          </a:p>
        </p:txBody>
      </p:sp>
    </p:spTree>
    <p:extLst>
      <p:ext uri="{BB962C8B-B14F-4D97-AF65-F5344CB8AC3E}">
        <p14:creationId xmlns:p14="http://schemas.microsoft.com/office/powerpoint/2010/main" xmlns="" val="42656888"/>
      </p:ext>
    </p:extLst>
  </p:cSld>
  <p:clrMapOvr>
    <a:masterClrMapping/>
  </p:clrMapOvr>
  <p:transition>
    <p:zoom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chor="ctr">
            <a:normAutofit/>
          </a:bodyPr>
          <a:lstStyle/>
          <a:p>
            <a:pPr marL="0" indent="0" algn="ctr">
              <a:buNone/>
            </a:pPr>
            <a:r>
              <a:rPr lang="en-US" sz="6600" dirty="0" smtClean="0"/>
              <a:t>THE END</a:t>
            </a:r>
          </a:p>
          <a:p>
            <a:pPr marL="0" indent="0" algn="ctr">
              <a:buNone/>
            </a:pPr>
            <a:r>
              <a:rPr lang="en-US" sz="6600" dirty="0" smtClean="0"/>
              <a:t>THANK YOU</a:t>
            </a:r>
            <a:endParaRPr lang="en-MY" sz="6600" dirty="0"/>
          </a:p>
        </p:txBody>
      </p:sp>
    </p:spTree>
    <p:extLst>
      <p:ext uri="{BB962C8B-B14F-4D97-AF65-F5344CB8AC3E}">
        <p14:creationId xmlns:p14="http://schemas.microsoft.com/office/powerpoint/2010/main" xmlns="" val="1462526484"/>
      </p:ext>
    </p:extLst>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SOCIAL COGNITIVE THEORY?</a:t>
            </a:r>
            <a:endParaRPr lang="en-US" dirty="0"/>
          </a:p>
        </p:txBody>
      </p:sp>
      <p:sp>
        <p:nvSpPr>
          <p:cNvPr id="3" name="Content Placeholder 2"/>
          <p:cNvSpPr>
            <a:spLocks noGrp="1"/>
          </p:cNvSpPr>
          <p:nvPr>
            <p:ph idx="1"/>
          </p:nvPr>
        </p:nvSpPr>
        <p:spPr/>
        <p:txBody>
          <a:bodyPr/>
          <a:lstStyle/>
          <a:p>
            <a:r>
              <a:rPr lang="en-US" dirty="0" smtClean="0"/>
              <a:t>Social cognitive theory is acquiring symbolic representations through observation.</a:t>
            </a:r>
          </a:p>
          <a:p>
            <a:r>
              <a:rPr lang="en-US" dirty="0" smtClean="0"/>
              <a:t>Learning through imitation of observed </a:t>
            </a:r>
            <a:r>
              <a:rPr lang="en-US" dirty="0" err="1" smtClean="0"/>
              <a:t>behaviour</a:t>
            </a:r>
            <a:r>
              <a:rPr lang="en-US" dirty="0" smtClean="0"/>
              <a:t>.</a:t>
            </a:r>
            <a:endParaRPr lang="en-US"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Is Associated With Social Cognitive Theory?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Originated from Albert </a:t>
            </a:r>
            <a:r>
              <a:rPr lang="en-US" dirty="0" err="1" smtClean="0"/>
              <a:t>Bandura</a:t>
            </a:r>
            <a:endParaRPr lang="en-US" dirty="0" smtClean="0"/>
          </a:p>
          <a:p>
            <a:r>
              <a:rPr lang="en-US" dirty="0" err="1" smtClean="0"/>
              <a:t>Bandura</a:t>
            </a:r>
            <a:r>
              <a:rPr lang="en-US" dirty="0" smtClean="0"/>
              <a:t> believed in “reciprocal determinism” that is the world and a persons </a:t>
            </a:r>
            <a:r>
              <a:rPr lang="en-US" dirty="0" err="1" smtClean="0"/>
              <a:t>behaviour</a:t>
            </a:r>
            <a:r>
              <a:rPr lang="en-US" dirty="0" smtClean="0"/>
              <a:t> cause each other.</a:t>
            </a:r>
          </a:p>
          <a:p>
            <a:r>
              <a:rPr lang="en-US" dirty="0" err="1" smtClean="0"/>
              <a:t>Behaviourism</a:t>
            </a:r>
            <a:r>
              <a:rPr lang="en-US" dirty="0" smtClean="0"/>
              <a:t> states that one’s environment causes one’s </a:t>
            </a:r>
            <a:r>
              <a:rPr lang="en-US" dirty="0" err="1" smtClean="0"/>
              <a:t>behaviour</a:t>
            </a:r>
            <a:r>
              <a:rPr lang="en-US" dirty="0" smtClean="0"/>
              <a:t>. </a:t>
            </a:r>
            <a:r>
              <a:rPr lang="en-US" dirty="0" err="1" smtClean="0"/>
              <a:t>Bandura</a:t>
            </a:r>
            <a:r>
              <a:rPr lang="en-US" dirty="0"/>
              <a:t> </a:t>
            </a:r>
            <a:r>
              <a:rPr lang="en-US" dirty="0" smtClean="0"/>
              <a:t>who was studying adolescent aggression, found this too simplistic, and so in addition he suggested that </a:t>
            </a:r>
            <a:r>
              <a:rPr lang="en-US" dirty="0" err="1" smtClean="0"/>
              <a:t>behaviour</a:t>
            </a:r>
            <a:r>
              <a:rPr lang="en-US" dirty="0" smtClean="0"/>
              <a:t> causes environment as well.</a:t>
            </a:r>
          </a:p>
          <a:p>
            <a:r>
              <a:rPr lang="en-US" dirty="0" err="1" smtClean="0"/>
              <a:t>Bandura</a:t>
            </a:r>
            <a:r>
              <a:rPr lang="en-US" dirty="0" smtClean="0"/>
              <a:t> soon considered personality as an interaction between three components : the environment, </a:t>
            </a:r>
            <a:r>
              <a:rPr lang="en-US" dirty="0" err="1" smtClean="0"/>
              <a:t>behaviour</a:t>
            </a:r>
            <a:r>
              <a:rPr lang="en-US" dirty="0" smtClean="0"/>
              <a:t>, and one’s psychological process.</a:t>
            </a:r>
            <a:endParaRPr lang="en-US" dirty="0"/>
          </a:p>
        </p:txBody>
      </p:sp>
    </p:spTree>
  </p:cSld>
  <p:clrMapOvr>
    <a:masterClrMapping/>
  </p:clrMapOvr>
  <p:transition>
    <p:pull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i="1" dirty="0" smtClean="0">
                <a:latin typeface="Colonna MT" pitchFamily="82" charset="0"/>
              </a:rPr>
              <a:t>ALBERT BANDURA</a:t>
            </a:r>
            <a:endParaRPr lang="en-US" sz="5400" i="1" dirty="0">
              <a:latin typeface="Colonna MT" pitchFamily="82" charset="0"/>
            </a:endParaRPr>
          </a:p>
        </p:txBody>
      </p:sp>
      <p:pic>
        <p:nvPicPr>
          <p:cNvPr id="7" name="Content Placeholder 6" descr="albert bandura.jpg"/>
          <p:cNvPicPr>
            <a:picLocks noGrp="1" noChangeAspect="1"/>
          </p:cNvPicPr>
          <p:nvPr>
            <p:ph sz="half" idx="1"/>
          </p:nvPr>
        </p:nvPicPr>
        <p:blipFill>
          <a:blip r:embed="rId2" cstate="print"/>
          <a:stretch>
            <a:fillRect/>
          </a:stretch>
        </p:blipFill>
        <p:spPr>
          <a:xfrm>
            <a:off x="611689" y="1600200"/>
            <a:ext cx="3503112" cy="4724400"/>
          </a:xfrm>
        </p:spPr>
      </p:pic>
      <p:pic>
        <p:nvPicPr>
          <p:cNvPr id="9" name="Content Placeholder 8" descr="bandura-bobo-doll-picture.jpg"/>
          <p:cNvPicPr>
            <a:picLocks noGrp="1" noChangeAspect="1"/>
          </p:cNvPicPr>
          <p:nvPr>
            <p:ph sz="half" idx="2"/>
          </p:nvPr>
        </p:nvPicPr>
        <p:blipFill>
          <a:blip r:embed="rId3" cstate="print"/>
          <a:stretch>
            <a:fillRect/>
          </a:stretch>
        </p:blipFill>
        <p:spPr>
          <a:xfrm>
            <a:off x="4343400" y="1600200"/>
            <a:ext cx="4143375" cy="4724400"/>
          </a:xfrm>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Main Stages of Imitation</a:t>
            </a:r>
            <a:endParaRPr lang="en-US" dirty="0"/>
          </a:p>
        </p:txBody>
      </p:sp>
      <p:sp>
        <p:nvSpPr>
          <p:cNvPr id="3" name="Content Placeholder 2"/>
          <p:cNvSpPr>
            <a:spLocks noGrp="1"/>
          </p:cNvSpPr>
          <p:nvPr>
            <p:ph idx="1"/>
          </p:nvPr>
        </p:nvSpPr>
        <p:spPr/>
        <p:txBody>
          <a:bodyPr/>
          <a:lstStyle/>
          <a:p>
            <a:r>
              <a:rPr lang="en-US" dirty="0" err="1" smtClean="0"/>
              <a:t>Bandura</a:t>
            </a:r>
            <a:r>
              <a:rPr lang="en-US" dirty="0" smtClean="0"/>
              <a:t> believed that there were four main stages of imitation involved in his Social Cognitive Theory :</a:t>
            </a:r>
          </a:p>
          <a:p>
            <a:pPr>
              <a:buFontTx/>
              <a:buChar char="-"/>
            </a:pPr>
            <a:r>
              <a:rPr lang="en-US" dirty="0" smtClean="0"/>
              <a:t>Close contact</a:t>
            </a:r>
          </a:p>
          <a:p>
            <a:pPr>
              <a:buFontTx/>
              <a:buChar char="-"/>
            </a:pPr>
            <a:r>
              <a:rPr lang="en-US" dirty="0" smtClean="0"/>
              <a:t>Imitation of Superiors</a:t>
            </a:r>
          </a:p>
          <a:p>
            <a:pPr>
              <a:buFontTx/>
              <a:buChar char="-"/>
            </a:pPr>
            <a:r>
              <a:rPr lang="en-US" dirty="0" smtClean="0"/>
              <a:t>Understanding of Concepts</a:t>
            </a:r>
          </a:p>
          <a:p>
            <a:pPr>
              <a:buFontTx/>
              <a:buChar char="-"/>
            </a:pPr>
            <a:r>
              <a:rPr lang="en-US" dirty="0" smtClean="0"/>
              <a:t>Role Model </a:t>
            </a:r>
            <a:r>
              <a:rPr lang="en-US" dirty="0" err="1" smtClean="0"/>
              <a:t>Behaviour</a:t>
            </a:r>
            <a:endParaRPr lang="en-US" dirty="0" smtClean="0"/>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Necessary Conditions for Effective Modeling</a:t>
            </a:r>
            <a:endParaRPr lang="en-US" dirty="0"/>
          </a:p>
        </p:txBody>
      </p:sp>
      <p:sp>
        <p:nvSpPr>
          <p:cNvPr id="3" name="Content Placeholder 2"/>
          <p:cNvSpPr>
            <a:spLocks noGrp="1"/>
          </p:cNvSpPr>
          <p:nvPr>
            <p:ph idx="1"/>
          </p:nvPr>
        </p:nvSpPr>
        <p:spPr>
          <a:xfrm>
            <a:off x="228600" y="1600200"/>
            <a:ext cx="8763000" cy="4876800"/>
          </a:xfrm>
        </p:spPr>
        <p:txBody>
          <a:bodyPr>
            <a:normAutofit fontScale="85000" lnSpcReduction="10000"/>
          </a:bodyPr>
          <a:lstStyle/>
          <a:p>
            <a:r>
              <a:rPr lang="en-US" dirty="0" smtClean="0"/>
              <a:t>Attention      Retention      Reproduction      Motivation</a:t>
            </a:r>
            <a:endParaRPr lang="en-US" dirty="0"/>
          </a:p>
          <a:p>
            <a:r>
              <a:rPr lang="en-US" dirty="0" smtClean="0"/>
              <a:t>Attention – in order to learn through observation, we have to pay attention.</a:t>
            </a:r>
          </a:p>
          <a:p>
            <a:r>
              <a:rPr lang="en-US" dirty="0" smtClean="0"/>
              <a:t>Retention- to imitate the </a:t>
            </a:r>
            <a:r>
              <a:rPr lang="en-US" dirty="0" err="1" smtClean="0"/>
              <a:t>behaviour</a:t>
            </a:r>
            <a:r>
              <a:rPr lang="en-US" dirty="0" smtClean="0"/>
              <a:t> or model, we have to remember it.</a:t>
            </a:r>
          </a:p>
          <a:p>
            <a:r>
              <a:rPr lang="en-US" dirty="0"/>
              <a:t>Reproduction – </a:t>
            </a:r>
            <a:r>
              <a:rPr lang="en-US" dirty="0" smtClean="0"/>
              <a:t>once we know how a </a:t>
            </a:r>
            <a:r>
              <a:rPr lang="en-US" dirty="0" err="1" smtClean="0"/>
              <a:t>behaviour</a:t>
            </a:r>
            <a:r>
              <a:rPr lang="en-US" dirty="0" smtClean="0"/>
              <a:t> should look and remember the elements or steps, we still may not perform it smoothly.</a:t>
            </a:r>
            <a:endParaRPr lang="en-US" dirty="0"/>
          </a:p>
          <a:p>
            <a:r>
              <a:rPr lang="en-US" dirty="0" smtClean="0"/>
              <a:t>Motivation  – we may  acquire a new skill or </a:t>
            </a:r>
            <a:r>
              <a:rPr lang="en-US" dirty="0" err="1" smtClean="0"/>
              <a:t>behaviour</a:t>
            </a:r>
            <a:r>
              <a:rPr lang="en-US" dirty="0" smtClean="0"/>
              <a:t> through observation, but we may not perform that </a:t>
            </a:r>
            <a:r>
              <a:rPr lang="en-US" dirty="0" err="1" smtClean="0"/>
              <a:t>behaviour</a:t>
            </a:r>
            <a:r>
              <a:rPr lang="en-US" dirty="0" smtClean="0"/>
              <a:t> until there is some motivation or incentive to do so.</a:t>
            </a:r>
            <a:endParaRPr lang="en-US" dirty="0"/>
          </a:p>
          <a:p>
            <a:endParaRPr lang="en-US" dirty="0"/>
          </a:p>
        </p:txBody>
      </p:sp>
      <p:cxnSp>
        <p:nvCxnSpPr>
          <p:cNvPr id="5" name="Straight Arrow Connector 4"/>
          <p:cNvCxnSpPr/>
          <p:nvPr/>
        </p:nvCxnSpPr>
        <p:spPr>
          <a:xfrm>
            <a:off x="1981200" y="1828800"/>
            <a:ext cx="3048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6" name="Straight Arrow Connector 5"/>
          <p:cNvCxnSpPr/>
          <p:nvPr/>
        </p:nvCxnSpPr>
        <p:spPr>
          <a:xfrm>
            <a:off x="3810000" y="1828800"/>
            <a:ext cx="3048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7" name="Straight Arrow Connector 6"/>
          <p:cNvCxnSpPr/>
          <p:nvPr/>
        </p:nvCxnSpPr>
        <p:spPr>
          <a:xfrm>
            <a:off x="6172200" y="1828800"/>
            <a:ext cx="304800"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transition>
    <p:wheel spokes="2"/>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Bobo</a:t>
            </a:r>
            <a:r>
              <a:rPr lang="en-US" dirty="0" smtClean="0"/>
              <a:t> Doll Experiment</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In a famous and influential experiment, known as the </a:t>
            </a:r>
            <a:r>
              <a:rPr lang="en-US" dirty="0" err="1" smtClean="0"/>
              <a:t>Bobo</a:t>
            </a:r>
            <a:r>
              <a:rPr lang="en-US" dirty="0" smtClean="0"/>
              <a:t> Doll Experiment, Albert </a:t>
            </a:r>
            <a:r>
              <a:rPr lang="en-US" dirty="0" err="1" smtClean="0"/>
              <a:t>Bandura</a:t>
            </a:r>
            <a:r>
              <a:rPr lang="en-US" dirty="0" smtClean="0"/>
              <a:t> and his colleagues were able to demonstrate one of the ways in which children learn aggression.</a:t>
            </a:r>
          </a:p>
          <a:p>
            <a:pPr algn="just"/>
            <a:r>
              <a:rPr lang="en-US" dirty="0" smtClean="0"/>
              <a:t>Two experiment involved exposing children to two different adult models ; an aggressive model and non-aggressive one.</a:t>
            </a:r>
          </a:p>
          <a:p>
            <a:pPr algn="just"/>
            <a:r>
              <a:rPr lang="en-US" dirty="0" smtClean="0"/>
              <a:t>After witnessing the adult’s </a:t>
            </a:r>
            <a:r>
              <a:rPr lang="en-US" dirty="0" err="1" smtClean="0"/>
              <a:t>behaviour</a:t>
            </a:r>
            <a:r>
              <a:rPr lang="en-US" dirty="0" smtClean="0"/>
              <a:t>, the children would then be placed in a room without the model and were observed to see if they would imitate the </a:t>
            </a:r>
            <a:r>
              <a:rPr lang="en-US" dirty="0" err="1" smtClean="0"/>
              <a:t>behaviour</a:t>
            </a:r>
            <a:r>
              <a:rPr lang="en-US" dirty="0" smtClean="0"/>
              <a:t> they had witnessed earlier.</a:t>
            </a:r>
            <a:endParaRPr lang="en-US" dirty="0"/>
          </a:p>
        </p:txBody>
      </p:sp>
    </p:spTree>
  </p:cSld>
  <p:clrMapOvr>
    <a:masterClrMapping/>
  </p:clrMapOvr>
  <p:transition>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i="1" dirty="0" err="1" smtClean="0">
                <a:latin typeface="Colonna MT" pitchFamily="82" charset="0"/>
              </a:rPr>
              <a:t>Bobo</a:t>
            </a:r>
            <a:r>
              <a:rPr lang="en-US" sz="5400" i="1" dirty="0" smtClean="0">
                <a:latin typeface="Colonna MT" pitchFamily="82" charset="0"/>
              </a:rPr>
              <a:t> doll experiment</a:t>
            </a:r>
            <a:endParaRPr lang="en-US" sz="5400" i="1" dirty="0">
              <a:latin typeface="Colonna MT" pitchFamily="82" charset="0"/>
            </a:endParaRPr>
          </a:p>
        </p:txBody>
      </p:sp>
      <p:pic>
        <p:nvPicPr>
          <p:cNvPr id="7" name="Content Placeholder 6" descr="bobo doll experiment.JPG"/>
          <p:cNvPicPr>
            <a:picLocks noGrp="1" noChangeAspect="1"/>
          </p:cNvPicPr>
          <p:nvPr>
            <p:ph idx="1"/>
          </p:nvPr>
        </p:nvPicPr>
        <p:blipFill>
          <a:blip r:embed="rId2" cstate="print"/>
          <a:stretch>
            <a:fillRect/>
          </a:stretch>
        </p:blipFill>
        <p:spPr>
          <a:xfrm>
            <a:off x="304800" y="1447800"/>
            <a:ext cx="8534400" cy="4965686"/>
          </a:xfrm>
        </p:spPr>
      </p:pic>
    </p:spTree>
  </p:cSld>
  <p:clrMapOvr>
    <a:masterClrMapping/>
  </p:clrMapOvr>
  <p:transition>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5400" i="1" dirty="0" smtClean="0">
                <a:latin typeface="Colonna MT" pitchFamily="82" charset="0"/>
              </a:rPr>
              <a:t>BOBO DOLL EXPERIMENT</a:t>
            </a:r>
            <a:endParaRPr lang="en-US" sz="5400" i="1" dirty="0">
              <a:latin typeface="Colonna MT" pitchFamily="82" charset="0"/>
            </a:endParaRPr>
          </a:p>
        </p:txBody>
      </p:sp>
      <p:pic>
        <p:nvPicPr>
          <p:cNvPr id="4" name="Content Placeholder 3" descr="bandura-bobo_doll.jpg"/>
          <p:cNvPicPr>
            <a:picLocks noGrp="1" noChangeAspect="1"/>
          </p:cNvPicPr>
          <p:nvPr>
            <p:ph idx="1"/>
          </p:nvPr>
        </p:nvPicPr>
        <p:blipFill>
          <a:blip r:embed="rId2" cstate="print"/>
          <a:stretch>
            <a:fillRect/>
          </a:stretch>
        </p:blipFill>
        <p:spPr>
          <a:xfrm>
            <a:off x="457200" y="1554162"/>
            <a:ext cx="8198563" cy="4846637"/>
          </a:xfrm>
        </p:spPr>
      </p:pic>
    </p:spTree>
  </p:cSld>
  <p:clrMapOvr>
    <a:masterClrMapping/>
  </p:clrMapOvr>
  <p:transition>
    <p:wheel spokes="3"/>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208</TotalTime>
  <Words>1109</Words>
  <Application>Microsoft Office PowerPoint</Application>
  <PresentationFormat>On-screen Show (4:3)</PresentationFormat>
  <Paragraphs>61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Trek</vt:lpstr>
      <vt:lpstr>SOCIAL COGNITIVE THEORY</vt:lpstr>
      <vt:lpstr>WHAT IS SOCIAL COGNITIVE THEORY?</vt:lpstr>
      <vt:lpstr>Who Is Associated With Social Cognitive Theory?</vt:lpstr>
      <vt:lpstr>ALBERT BANDURA</vt:lpstr>
      <vt:lpstr>Four Main Stages of Imitation</vt:lpstr>
      <vt:lpstr>Necessary Conditions for Effective Modeling</vt:lpstr>
      <vt:lpstr>Bobo Doll Experiment</vt:lpstr>
      <vt:lpstr>Bobo doll experiment</vt:lpstr>
      <vt:lpstr>BOBO DOLL EXPERIMENT</vt:lpstr>
      <vt:lpstr>Method </vt:lpstr>
      <vt:lpstr>Slide 11</vt:lpstr>
      <vt:lpstr>Results </vt:lpstr>
      <vt:lpstr>Results </vt:lpstr>
      <vt:lpstr>The Bobo Doll</vt:lpstr>
      <vt:lpstr>Slide 15</vt:lpstr>
      <vt:lpstr>How Can A Teacher Use This Theory In The Classroom?</vt:lpstr>
      <vt:lpstr>Slide 17</vt:lpstr>
      <vt:lpstr>How Can A Technology Be Used In This Theory?</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COGNITIVE THEORY</dc:title>
  <dc:creator>anuarhussin</dc:creator>
  <cp:lastModifiedBy>Bakri</cp:lastModifiedBy>
  <cp:revision>20</cp:revision>
  <dcterms:created xsi:type="dcterms:W3CDTF">2014-11-07T00:01:09Z</dcterms:created>
  <dcterms:modified xsi:type="dcterms:W3CDTF">2015-01-15T03:40:25Z</dcterms:modified>
</cp:coreProperties>
</file>